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99" r:id="rId4"/>
    <p:sldId id="300" r:id="rId5"/>
    <p:sldId id="260" r:id="rId6"/>
    <p:sldId id="259" r:id="rId7"/>
    <p:sldId id="258" r:id="rId8"/>
    <p:sldId id="261" r:id="rId9"/>
    <p:sldId id="262" r:id="rId10"/>
    <p:sldId id="298" r:id="rId11"/>
    <p:sldId id="264" r:id="rId12"/>
    <p:sldId id="289" r:id="rId13"/>
    <p:sldId id="265" r:id="rId14"/>
    <p:sldId id="271" r:id="rId15"/>
    <p:sldId id="267" r:id="rId16"/>
    <p:sldId id="268" r:id="rId17"/>
    <p:sldId id="283" r:id="rId18"/>
    <p:sldId id="279" r:id="rId19"/>
    <p:sldId id="284" r:id="rId20"/>
    <p:sldId id="281" r:id="rId21"/>
    <p:sldId id="266" r:id="rId22"/>
    <p:sldId id="280" r:id="rId23"/>
    <p:sldId id="282" r:id="rId24"/>
    <p:sldId id="286" r:id="rId25"/>
    <p:sldId id="292" r:id="rId26"/>
    <p:sldId id="270" r:id="rId27"/>
    <p:sldId id="275" r:id="rId28"/>
    <p:sldId id="269" r:id="rId29"/>
    <p:sldId id="288" r:id="rId30"/>
    <p:sldId id="277" r:id="rId31"/>
    <p:sldId id="274" r:id="rId32"/>
    <p:sldId id="278" r:id="rId33"/>
    <p:sldId id="272" r:id="rId34"/>
    <p:sldId id="276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7865-C0A2-429F-9622-3AF4295BE7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75C83-4554-4529-9DA1-F1CB1B7B1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5C83-4554-4529-9DA1-F1CB1B7B1B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9493BF-7795-4A70-9BB4-A20E97E42E5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2D6E6-D037-4140-A1B7-9483375CDA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Update on the Pathogenesis and Treatment of CSCR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34064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Thomas M. </a:t>
            </a:r>
            <a:r>
              <a:rPr lang="en-US" dirty="0" err="1" smtClean="0"/>
              <a:t>Walent</a:t>
            </a:r>
            <a:r>
              <a:rPr lang="en-US" dirty="0" smtClean="0"/>
              <a:t> O.D.</a:t>
            </a:r>
          </a:p>
          <a:p>
            <a:pPr algn="ctr"/>
            <a:r>
              <a:rPr lang="en-US" dirty="0" smtClean="0"/>
              <a:t>Optometry Resident – VAMC</a:t>
            </a:r>
          </a:p>
          <a:p>
            <a:pPr algn="ctr"/>
            <a:r>
              <a:rPr lang="en-US" dirty="0" smtClean="0"/>
              <a:t>Wilkes-Barre, PA</a:t>
            </a:r>
          </a:p>
          <a:p>
            <a:pPr algn="ctr"/>
            <a:r>
              <a:rPr lang="en-US" dirty="0" smtClean="0"/>
              <a:t>March 30,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a “benign, self-limiting disease with detachment resolution within 3 months”, however it has a tendency to re-occur with decreased visual function.</a:t>
            </a:r>
          </a:p>
          <a:p>
            <a:pPr lvl="1"/>
            <a:r>
              <a:rPr lang="en-US" dirty="0" smtClean="0"/>
              <a:t>Acute – single episode (51%), no treatment</a:t>
            </a:r>
          </a:p>
          <a:p>
            <a:pPr lvl="1"/>
            <a:r>
              <a:rPr lang="en-US" dirty="0" smtClean="0"/>
              <a:t>Chronic – (49%)</a:t>
            </a:r>
          </a:p>
          <a:p>
            <a:pPr lvl="2"/>
            <a:r>
              <a:rPr lang="en-US" dirty="0" smtClean="0"/>
              <a:t>Resolving chronic – </a:t>
            </a:r>
            <a:r>
              <a:rPr lang="en-US" dirty="0" err="1" smtClean="0"/>
              <a:t>subretinal</a:t>
            </a:r>
            <a:r>
              <a:rPr lang="en-US" dirty="0" smtClean="0"/>
              <a:t> fluid resolves, comes back</a:t>
            </a:r>
          </a:p>
          <a:p>
            <a:pPr lvl="2"/>
            <a:r>
              <a:rPr lang="en-US" dirty="0" smtClean="0"/>
              <a:t>Recurrent chronic – </a:t>
            </a:r>
            <a:r>
              <a:rPr lang="en-US" dirty="0" err="1" smtClean="0"/>
              <a:t>subretinal</a:t>
            </a:r>
            <a:r>
              <a:rPr lang="en-US" dirty="0" smtClean="0"/>
              <a:t> fluid remains </a:t>
            </a:r>
            <a:r>
              <a:rPr lang="en-US" dirty="0" smtClean="0">
                <a:sym typeface="Wingdings" pitchFamily="2" charset="2"/>
              </a:rPr>
              <a:t> chronic RD</a:t>
            </a:r>
            <a:endParaRPr lang="en-US" dirty="0" smtClean="0"/>
          </a:p>
          <a:p>
            <a:pPr lvl="2"/>
            <a:r>
              <a:rPr lang="en-US" dirty="0" smtClean="0"/>
              <a:t>Serous elevation with associated areas of RPE atrophy</a:t>
            </a:r>
          </a:p>
          <a:p>
            <a:pPr lvl="2"/>
            <a:r>
              <a:rPr lang="en-US" dirty="0" smtClean="0"/>
              <a:t>Treatment required???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onset of central </a:t>
            </a:r>
            <a:r>
              <a:rPr lang="en-US" dirty="0" err="1" smtClean="0"/>
              <a:t>scotoma</a:t>
            </a:r>
            <a:r>
              <a:rPr lang="en-US" dirty="0" smtClean="0"/>
              <a:t>, </a:t>
            </a:r>
            <a:r>
              <a:rPr lang="en-US" dirty="0" err="1" smtClean="0"/>
              <a:t>metamorphopsia</a:t>
            </a:r>
            <a:r>
              <a:rPr lang="en-US" dirty="0" smtClean="0"/>
              <a:t>, and </a:t>
            </a:r>
            <a:r>
              <a:rPr lang="en-US" dirty="0" err="1" smtClean="0"/>
              <a:t>micropsia</a:t>
            </a:r>
            <a:endParaRPr lang="en-US" dirty="0"/>
          </a:p>
          <a:p>
            <a:r>
              <a:rPr lang="en-US" dirty="0" err="1" smtClean="0"/>
              <a:t>Refractively</a:t>
            </a:r>
            <a:r>
              <a:rPr lang="en-US" dirty="0" smtClean="0"/>
              <a:t> may have small hyperopic correction</a:t>
            </a:r>
          </a:p>
          <a:p>
            <a:r>
              <a:rPr lang="en-US" dirty="0" smtClean="0"/>
              <a:t>Decrease in contrast sensitivity</a:t>
            </a:r>
          </a:p>
          <a:p>
            <a:r>
              <a:rPr lang="en-US" dirty="0" smtClean="0"/>
              <a:t>Increase in macular </a:t>
            </a:r>
            <a:r>
              <a:rPr lang="en-US" dirty="0" err="1" smtClean="0"/>
              <a:t>photostress</a:t>
            </a:r>
            <a:r>
              <a:rPr lang="en-US" dirty="0" smtClean="0"/>
              <a:t> test recovery time</a:t>
            </a:r>
          </a:p>
          <a:p>
            <a:r>
              <a:rPr lang="en-US" dirty="0" err="1" smtClean="0"/>
              <a:t>Biomicroscopy</a:t>
            </a:r>
            <a:endParaRPr lang="en-US" dirty="0" smtClean="0"/>
          </a:p>
          <a:p>
            <a:pPr lvl="1"/>
            <a:r>
              <a:rPr lang="en-US" dirty="0" smtClean="0"/>
              <a:t>Serous macular </a:t>
            </a:r>
            <a:r>
              <a:rPr lang="en-US" dirty="0" err="1" smtClean="0"/>
              <a:t>neurosensory</a:t>
            </a:r>
            <a:r>
              <a:rPr lang="en-US" dirty="0" smtClean="0"/>
              <a:t> retinal detachment (RD)</a:t>
            </a:r>
          </a:p>
          <a:p>
            <a:pPr lvl="1"/>
            <a:r>
              <a:rPr lang="en-US" dirty="0" smtClean="0"/>
              <a:t>RPE detachments (PED’s)</a:t>
            </a:r>
          </a:p>
          <a:p>
            <a:pPr lvl="1"/>
            <a:r>
              <a:rPr lang="en-US" dirty="0" err="1" smtClean="0"/>
              <a:t>Subretinal</a:t>
            </a:r>
            <a:r>
              <a:rPr lang="en-US" dirty="0" smtClean="0"/>
              <a:t> deposits (“dots”) in the area of detachment</a:t>
            </a:r>
          </a:p>
          <a:p>
            <a:pPr lvl="1"/>
            <a:r>
              <a:rPr lang="en-US" dirty="0" smtClean="0"/>
              <a:t>Pigment mottling and atrophy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vretina.com/education/images/csr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657600" cy="2946402"/>
          </a:xfrm>
          <a:prstGeom prst="rect">
            <a:avLst/>
          </a:prstGeom>
          <a:noFill/>
        </p:spPr>
      </p:pic>
      <p:pic>
        <p:nvPicPr>
          <p:cNvPr id="41988" name="Picture 4" descr="http://www.mvretina.com/education/images/csr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616434" cy="2940468"/>
          </a:xfrm>
          <a:prstGeom prst="rect">
            <a:avLst/>
          </a:prstGeom>
          <a:noFill/>
        </p:spPr>
      </p:pic>
      <p:pic>
        <p:nvPicPr>
          <p:cNvPr id="41990" name="Picture 6" descr="http://www.mvretina.com/education/images/csro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038600"/>
            <a:ext cx="4114800" cy="2468881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 rot="18600005">
            <a:off x="6267910" y="1857702"/>
            <a:ext cx="381000" cy="228600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8686692">
            <a:off x="2602686" y="2279749"/>
            <a:ext cx="507489" cy="260612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727562">
            <a:off x="4079587" y="4863570"/>
            <a:ext cx="925978" cy="182658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Choroidal</a:t>
            </a:r>
            <a:r>
              <a:rPr lang="en-US" dirty="0" smtClean="0"/>
              <a:t> 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pPr lvl="1"/>
            <a:r>
              <a:rPr lang="en-US" dirty="0" err="1" smtClean="0"/>
              <a:t>Exudative</a:t>
            </a:r>
            <a:r>
              <a:rPr lang="en-US" dirty="0" smtClean="0"/>
              <a:t> AMD</a:t>
            </a:r>
          </a:p>
          <a:p>
            <a:pPr lvl="1"/>
            <a:r>
              <a:rPr lang="en-US" dirty="0" smtClean="0"/>
              <a:t>Multifocal </a:t>
            </a:r>
            <a:r>
              <a:rPr lang="en-US" dirty="0" err="1" smtClean="0"/>
              <a:t>Choroiditis</a:t>
            </a:r>
            <a:endParaRPr lang="en-US" dirty="0" smtClean="0"/>
          </a:p>
          <a:p>
            <a:pPr lvl="1"/>
            <a:r>
              <a:rPr lang="en-US" dirty="0" smtClean="0"/>
              <a:t>Degenerative Myopia</a:t>
            </a:r>
          </a:p>
          <a:p>
            <a:pPr lvl="1"/>
            <a:r>
              <a:rPr lang="en-US" dirty="0" err="1" smtClean="0"/>
              <a:t>Angioid</a:t>
            </a:r>
            <a:r>
              <a:rPr lang="en-US" dirty="0" smtClean="0"/>
              <a:t> Streaks</a:t>
            </a:r>
          </a:p>
          <a:p>
            <a:r>
              <a:rPr lang="en-US" dirty="0" smtClean="0"/>
              <a:t>Idiopathic Serous PED</a:t>
            </a:r>
          </a:p>
          <a:p>
            <a:r>
              <a:rPr lang="en-US" dirty="0" smtClean="0"/>
              <a:t>Vogt-</a:t>
            </a:r>
            <a:r>
              <a:rPr lang="en-US" dirty="0" err="1" smtClean="0"/>
              <a:t>Koyanagi</a:t>
            </a:r>
            <a:r>
              <a:rPr lang="en-US" dirty="0" smtClean="0"/>
              <a:t>-Harada Disease</a:t>
            </a:r>
          </a:p>
          <a:p>
            <a:r>
              <a:rPr lang="en-US" dirty="0" smtClean="0"/>
              <a:t>Macular Hole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1910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Optic Nerve Pit</a:t>
            </a:r>
          </a:p>
          <a:p>
            <a:r>
              <a:rPr lang="en-US" dirty="0" smtClean="0"/>
              <a:t>RPE Dystrophy (ex. Best)</a:t>
            </a:r>
          </a:p>
          <a:p>
            <a:r>
              <a:rPr lang="en-US" dirty="0" smtClean="0"/>
              <a:t>Malignant HTN</a:t>
            </a:r>
          </a:p>
          <a:p>
            <a:r>
              <a:rPr lang="en-US" dirty="0" err="1" smtClean="0"/>
              <a:t>Choroidal</a:t>
            </a:r>
            <a:r>
              <a:rPr lang="en-US" dirty="0" smtClean="0"/>
              <a:t> Tumors</a:t>
            </a:r>
          </a:p>
          <a:p>
            <a:pPr lvl="1"/>
            <a:r>
              <a:rPr lang="en-US" dirty="0" err="1" smtClean="0"/>
              <a:t>Hemangioma</a:t>
            </a:r>
            <a:endParaRPr lang="en-US" dirty="0" smtClean="0"/>
          </a:p>
          <a:p>
            <a:pPr lvl="1"/>
            <a:r>
              <a:rPr lang="en-US" dirty="0" smtClean="0"/>
              <a:t>Metastasis</a:t>
            </a:r>
          </a:p>
          <a:p>
            <a:pPr lvl="1"/>
            <a:r>
              <a:rPr lang="en-US" dirty="0" smtClean="0"/>
              <a:t>Melanoma</a:t>
            </a:r>
          </a:p>
          <a:p>
            <a:r>
              <a:rPr lang="en-US" dirty="0" smtClean="0"/>
              <a:t>Acute Lymphocytic Leukemia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Not 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 and associated conditions are not fully understood and none are significant predictors.</a:t>
            </a:r>
          </a:p>
          <a:p>
            <a:r>
              <a:rPr lang="en-US" dirty="0" smtClean="0"/>
              <a:t>CSCR has a spectrum of presentations with diffuse retinal dysfunction and variations.</a:t>
            </a:r>
          </a:p>
          <a:p>
            <a:r>
              <a:rPr lang="en-US" dirty="0" err="1" smtClean="0"/>
              <a:t>Pathophysiology</a:t>
            </a:r>
            <a:r>
              <a:rPr lang="en-US" dirty="0" smtClean="0"/>
              <a:t> is unclear!</a:t>
            </a:r>
          </a:p>
          <a:p>
            <a:pPr lvl="1"/>
            <a:r>
              <a:rPr lang="en-US" dirty="0" smtClean="0"/>
              <a:t>Hypothesis: </a:t>
            </a:r>
            <a:r>
              <a:rPr lang="en-US" dirty="0" err="1" smtClean="0"/>
              <a:t>Choroidal</a:t>
            </a:r>
            <a:r>
              <a:rPr lang="en-US" dirty="0" smtClean="0"/>
              <a:t> vs. RPE?</a:t>
            </a:r>
          </a:p>
          <a:p>
            <a:pPr lvl="1"/>
            <a:r>
              <a:rPr lang="en-US" dirty="0" smtClean="0"/>
              <a:t>Therefore, treatment of CSCR is targeted anatomically</a:t>
            </a:r>
          </a:p>
          <a:p>
            <a:pPr lvl="1"/>
            <a:r>
              <a:rPr lang="en-US" dirty="0" smtClean="0"/>
              <a:t>Advent and advancements in FA, ICGA, and OCT help to improve understanding of anatomical structure primarily involved in determining the development of the disease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Choroidal</a:t>
            </a:r>
            <a:r>
              <a:rPr lang="en-US" dirty="0" smtClean="0"/>
              <a:t> Dysfunction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Don </a:t>
            </a:r>
            <a:r>
              <a:rPr lang="en-US" dirty="0" err="1" smtClean="0"/>
              <a:t>Gass</a:t>
            </a:r>
            <a:r>
              <a:rPr lang="en-US" dirty="0" smtClean="0"/>
              <a:t> theory – permeability of </a:t>
            </a:r>
            <a:r>
              <a:rPr lang="en-US" dirty="0" err="1" smtClean="0"/>
              <a:t>choriocapillaris</a:t>
            </a:r>
            <a:r>
              <a:rPr lang="en-US" dirty="0" smtClean="0"/>
              <a:t> due to damage of overlying RPE </a:t>
            </a:r>
            <a:r>
              <a:rPr lang="en-US" dirty="0" smtClean="0">
                <a:sym typeface="Wingdings" pitchFamily="2" charset="2"/>
              </a:rPr>
              <a:t> PED  serous RD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ICG-V revealed diffuse </a:t>
            </a:r>
            <a:r>
              <a:rPr lang="en-US" dirty="0" err="1" smtClean="0"/>
              <a:t>hyperpermeability</a:t>
            </a:r>
            <a:r>
              <a:rPr lang="en-US" dirty="0" smtClean="0"/>
              <a:t> around active leakage site but NOT with FA</a:t>
            </a:r>
          </a:p>
          <a:p>
            <a:pPr lvl="1"/>
            <a:r>
              <a:rPr lang="en-US" dirty="0" err="1" smtClean="0"/>
              <a:t>Hyperpermeability</a:t>
            </a:r>
            <a:r>
              <a:rPr lang="en-US" dirty="0" smtClean="0"/>
              <a:t> of choroid not RPE</a:t>
            </a:r>
          </a:p>
          <a:p>
            <a:pPr lvl="1"/>
            <a:r>
              <a:rPr lang="en-US" dirty="0" err="1" smtClean="0"/>
              <a:t>Choroidal</a:t>
            </a:r>
            <a:r>
              <a:rPr lang="en-US" dirty="0" smtClean="0"/>
              <a:t> </a:t>
            </a:r>
            <a:r>
              <a:rPr lang="en-US" dirty="0" err="1" smtClean="0"/>
              <a:t>hyperpemeability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serous PED rip in RPE  RPE leakage  serous 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Alterations in </a:t>
            </a:r>
            <a:r>
              <a:rPr lang="en-US" dirty="0" err="1" smtClean="0">
                <a:sym typeface="Wingdings" pitchFamily="2" charset="2"/>
              </a:rPr>
              <a:t>choroidal</a:t>
            </a:r>
            <a:r>
              <a:rPr lang="en-US" dirty="0" smtClean="0">
                <a:sym typeface="Wingdings" pitchFamily="2" charset="2"/>
              </a:rPr>
              <a:t> circulation  ischemia  leakage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Dilation of capillaries and draining vessels, following localized delay in arterial filling  </a:t>
            </a:r>
            <a:r>
              <a:rPr lang="en-US" dirty="0" err="1" smtClean="0">
                <a:sym typeface="Wingdings" pitchFamily="2" charset="2"/>
              </a:rPr>
              <a:t>choroidal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hyperpermeablility</a:t>
            </a:r>
            <a:r>
              <a:rPr lang="en-US" dirty="0" smtClean="0">
                <a:sym typeface="Wingdings" pitchFamily="2" charset="2"/>
              </a:rPr>
              <a:t> in area of damaged RPE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RPE Dysfunction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/>
          <a:lstStyle/>
          <a:p>
            <a:r>
              <a:rPr lang="en-US" dirty="0" smtClean="0"/>
              <a:t>Undefined insult of the RPE (even 1 single cell) causes a reverse in fluid movement in the </a:t>
            </a:r>
            <a:r>
              <a:rPr lang="en-US" dirty="0" err="1" smtClean="0"/>
              <a:t>chorioretinal</a:t>
            </a:r>
            <a:r>
              <a:rPr lang="en-US" dirty="0" smtClean="0"/>
              <a:t> direction </a:t>
            </a:r>
            <a:r>
              <a:rPr lang="en-US" dirty="0" smtClean="0">
                <a:sym typeface="Wingdings" pitchFamily="2" charset="2"/>
              </a:rPr>
              <a:t> leakage of fluid into </a:t>
            </a:r>
            <a:r>
              <a:rPr lang="en-US" dirty="0" err="1" smtClean="0">
                <a:sym typeface="Wingdings" pitchFamily="2" charset="2"/>
              </a:rPr>
              <a:t>subretinal</a:t>
            </a:r>
            <a:r>
              <a:rPr lang="en-US" dirty="0" smtClean="0">
                <a:sym typeface="Wingdings" pitchFamily="2" charset="2"/>
              </a:rPr>
              <a:t> space  serous 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entuckyeyecare.com/site/wp-content/uploads/2010/11/CSCR_O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763000" cy="5871981"/>
          </a:xfrm>
          <a:prstGeom prst="rect">
            <a:avLst/>
          </a:prstGeom>
          <a:noFill/>
        </p:spPr>
      </p:pic>
      <p:sp>
        <p:nvSpPr>
          <p:cNvPr id="9" name="Left Arrow 8"/>
          <p:cNvSpPr/>
          <p:nvPr/>
        </p:nvSpPr>
        <p:spPr>
          <a:xfrm rot="18802442">
            <a:off x="4824011" y="3150668"/>
            <a:ext cx="381000" cy="228600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047018">
            <a:off x="3687837" y="3368879"/>
            <a:ext cx="381000" cy="228600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Fluorescein</a:t>
            </a:r>
            <a:r>
              <a:rPr lang="en-US" dirty="0" smtClean="0"/>
              <a:t> Angiography (FA)</a:t>
            </a:r>
          </a:p>
          <a:p>
            <a:pPr lvl="1"/>
            <a:r>
              <a:rPr lang="en-US" dirty="0" smtClean="0"/>
              <a:t>Shows expanding point of leakage under serous RD without </a:t>
            </a:r>
            <a:r>
              <a:rPr lang="en-US" dirty="0" err="1" smtClean="0"/>
              <a:t>subretinal</a:t>
            </a:r>
            <a:r>
              <a:rPr lang="en-US" dirty="0" smtClean="0"/>
              <a:t> 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pPr lvl="1"/>
            <a:r>
              <a:rPr lang="en-US" dirty="0" smtClean="0"/>
              <a:t>Leaks present in 95% of cases, &lt;10% in the fovea, most located 0.5-1.5mm away from center fovea</a:t>
            </a:r>
          </a:p>
          <a:p>
            <a:pPr lvl="1"/>
            <a:r>
              <a:rPr lang="en-US" dirty="0" smtClean="0"/>
              <a:t>Chronic CSCR often display multiple leaks</a:t>
            </a:r>
          </a:p>
          <a:p>
            <a:pPr lvl="1"/>
            <a:r>
              <a:rPr lang="en-US" dirty="0" smtClean="0"/>
              <a:t>Leakage site – </a:t>
            </a:r>
            <a:r>
              <a:rPr lang="en-US" dirty="0" err="1" smtClean="0"/>
              <a:t>HYPERfluorescent</a:t>
            </a:r>
            <a:endParaRPr lang="en-US" dirty="0" smtClean="0"/>
          </a:p>
          <a:p>
            <a:pPr lvl="1"/>
            <a:r>
              <a:rPr lang="en-US" dirty="0" smtClean="0"/>
              <a:t>Classic “smoke stack” leak – only seen 7% time!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etinalphysician.com/content/archive/2010/March/images/RP0310_A04_Fig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70534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March 3, 2005</a:t>
            </a:r>
          </a:p>
          <a:p>
            <a:pPr lvl="1"/>
            <a:r>
              <a:rPr lang="en-US" dirty="0" smtClean="0"/>
              <a:t>41 W/M reports acute visual distortion OD x 1 week</a:t>
            </a:r>
          </a:p>
          <a:p>
            <a:pPr lvl="1"/>
            <a:r>
              <a:rPr lang="en-US" dirty="0" smtClean="0"/>
              <a:t>More noticeable with near objects than far </a:t>
            </a:r>
          </a:p>
          <a:p>
            <a:pPr lvl="1"/>
            <a:r>
              <a:rPr lang="en-US" dirty="0" smtClean="0"/>
              <a:t>(-)Ocular </a:t>
            </a:r>
            <a:r>
              <a:rPr lang="en-US" dirty="0" err="1" smtClean="0"/>
              <a:t>Hx</a:t>
            </a:r>
            <a:r>
              <a:rPr lang="en-US" dirty="0" smtClean="0"/>
              <a:t>, (+)Systemic </a:t>
            </a:r>
            <a:r>
              <a:rPr lang="en-US" dirty="0" err="1" smtClean="0"/>
              <a:t>hx</a:t>
            </a:r>
            <a:r>
              <a:rPr lang="en-US" dirty="0" smtClean="0"/>
              <a:t> allergic rhinitis, joint pain</a:t>
            </a:r>
          </a:p>
          <a:p>
            <a:pPr lvl="1"/>
            <a:r>
              <a:rPr lang="en-US" dirty="0" smtClean="0"/>
              <a:t>Examination:	</a:t>
            </a:r>
          </a:p>
          <a:p>
            <a:pPr lvl="2"/>
            <a:r>
              <a:rPr lang="en-US" dirty="0" err="1" smtClean="0"/>
              <a:t>VAsc</a:t>
            </a:r>
            <a:r>
              <a:rPr lang="en-US" dirty="0" smtClean="0"/>
              <a:t> : OD 20/20, OS 20/20; 20/20 OU near with distortion</a:t>
            </a:r>
          </a:p>
          <a:p>
            <a:pPr lvl="2"/>
            <a:r>
              <a:rPr lang="en-US" dirty="0" smtClean="0"/>
              <a:t>Entrance tests, slit lamp, IOP unremarkable</a:t>
            </a:r>
          </a:p>
          <a:p>
            <a:pPr lvl="2"/>
            <a:r>
              <a:rPr lang="en-US" dirty="0" err="1" smtClean="0"/>
              <a:t>Amsler</a:t>
            </a:r>
            <a:r>
              <a:rPr lang="en-US" dirty="0" smtClean="0"/>
              <a:t> grid: (+)</a:t>
            </a:r>
            <a:r>
              <a:rPr lang="en-US" dirty="0" err="1" smtClean="0"/>
              <a:t>metamorphopsia</a:t>
            </a:r>
            <a:r>
              <a:rPr lang="en-US" dirty="0" smtClean="0"/>
              <a:t> OD, unremarkable OS</a:t>
            </a:r>
          </a:p>
          <a:p>
            <a:pPr lvl="2"/>
            <a:r>
              <a:rPr lang="en-US" dirty="0" smtClean="0"/>
              <a:t>DFE: OD (+) </a:t>
            </a:r>
            <a:r>
              <a:rPr lang="en-US" dirty="0" err="1" smtClean="0"/>
              <a:t>pigmentary</a:t>
            </a:r>
            <a:r>
              <a:rPr lang="en-US" dirty="0" smtClean="0"/>
              <a:t> changes (-)fluid (-)thickening</a:t>
            </a:r>
          </a:p>
          <a:p>
            <a:pPr lvl="2"/>
            <a:r>
              <a:rPr lang="en-US" dirty="0" err="1" smtClean="0"/>
              <a:t>Tenative</a:t>
            </a:r>
            <a:r>
              <a:rPr lang="en-US" dirty="0" smtClean="0"/>
              <a:t> diagnosis – old CSCR</a:t>
            </a:r>
          </a:p>
          <a:p>
            <a:pPr lvl="2"/>
            <a:r>
              <a:rPr lang="en-US" dirty="0" smtClean="0"/>
              <a:t>Referred to retinal specialist – March 8, 2005 (FA and OCT)</a:t>
            </a:r>
          </a:p>
          <a:p>
            <a:pPr lvl="3"/>
            <a:r>
              <a:rPr lang="en-US" dirty="0" smtClean="0"/>
              <a:t>Confirmed findings of past episode CSCR (pigment atrophy), suggested observation.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Optical Coherence Tomography (OCT)</a:t>
            </a:r>
          </a:p>
          <a:p>
            <a:pPr lvl="1"/>
            <a:r>
              <a:rPr lang="en-US" dirty="0" smtClean="0"/>
              <a:t>PED found with both active and inactive CSCR within or outside areas of serous RD</a:t>
            </a:r>
          </a:p>
          <a:p>
            <a:pPr lvl="1"/>
            <a:r>
              <a:rPr lang="en-US" dirty="0" smtClean="0"/>
              <a:t>Diffuse RPE involvement combined with multiple small PEDs in the macula and along arcades in 1/3 of all eyes studied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choroidal</a:t>
            </a:r>
            <a:r>
              <a:rPr lang="en-US" dirty="0" smtClean="0"/>
              <a:t> thickness (505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</a:t>
            </a:r>
            <a:r>
              <a:rPr lang="en-US" dirty="0" err="1" smtClean="0"/>
              <a:t>vs</a:t>
            </a:r>
            <a:r>
              <a:rPr lang="en-US" dirty="0" smtClean="0"/>
              <a:t> 272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 </a:t>
            </a:r>
          </a:p>
          <a:p>
            <a:pPr lvl="2"/>
            <a:r>
              <a:rPr lang="en-US" dirty="0" smtClean="0"/>
              <a:t>SD-OCT with Enhanced Depth Imaging </a:t>
            </a:r>
          </a:p>
          <a:p>
            <a:pPr lvl="1"/>
            <a:r>
              <a:rPr lang="en-US" dirty="0" smtClean="0"/>
              <a:t> 95% with tiny defect in RPE within the PED</a:t>
            </a:r>
          </a:p>
          <a:p>
            <a:pPr lvl="2"/>
            <a:r>
              <a:rPr lang="en-US" dirty="0" smtClean="0"/>
              <a:t>Defects correspond to leakage on FA</a:t>
            </a:r>
          </a:p>
          <a:p>
            <a:pPr lvl="2"/>
            <a:r>
              <a:rPr lang="en-US" dirty="0" smtClean="0"/>
              <a:t>Defects in RPE allow fluid to sub-retinal space </a:t>
            </a:r>
            <a:r>
              <a:rPr lang="en-US" dirty="0" smtClean="0">
                <a:sym typeface="Wingdings" pitchFamily="2" charset="2"/>
              </a:rPr>
              <a:t> RD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 descr="http://www.retinalphysician.com/content/archive/2010/March/images/RP0310_A04_Fi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4131578" cy="1143000"/>
          </a:xfrm>
          <a:prstGeom prst="rect">
            <a:avLst/>
          </a:prstGeom>
          <a:noFill/>
        </p:spPr>
      </p:pic>
      <p:pic>
        <p:nvPicPr>
          <p:cNvPr id="19462" name="Picture 6" descr="http://www.retinalphysician.com/content/archive/2010/March/images/RP0310_A04_Fig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4177382" cy="3276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39016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 rot="16200000">
            <a:off x="2133600" y="4724400"/>
            <a:ext cx="381000" cy="228600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Indocyanine</a:t>
            </a:r>
            <a:r>
              <a:rPr lang="en-US" dirty="0" smtClean="0"/>
              <a:t> Green Angiography (ICGA)</a:t>
            </a:r>
          </a:p>
          <a:p>
            <a:pPr lvl="1"/>
            <a:r>
              <a:rPr lang="en-US" dirty="0" smtClean="0"/>
              <a:t>Helpful in describing abnormalities in </a:t>
            </a:r>
            <a:r>
              <a:rPr lang="en-US" b="1" dirty="0" err="1" smtClean="0"/>
              <a:t>choroidal</a:t>
            </a:r>
            <a:r>
              <a:rPr lang="en-US" b="1" dirty="0" smtClean="0"/>
              <a:t> </a:t>
            </a:r>
            <a:r>
              <a:rPr lang="en-US" dirty="0" smtClean="0"/>
              <a:t>circulation – hypothesis of primary pathology </a:t>
            </a:r>
          </a:p>
          <a:p>
            <a:pPr lvl="1"/>
            <a:r>
              <a:rPr lang="en-US" dirty="0" smtClean="0"/>
              <a:t>63-100%  of cases had filling delays, this congestion after ischemia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choroidal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hyperpermeability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Shown that RPE leakage only occurs in areas of choroid capillary or venous congestion shown on ICGA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Area of leakage = </a:t>
            </a:r>
            <a:r>
              <a:rPr lang="en-US" dirty="0" err="1" smtClean="0">
                <a:sym typeface="Wingdings" pitchFamily="2" charset="2"/>
              </a:rPr>
              <a:t>HYPOfluorescent</a:t>
            </a:r>
            <a:r>
              <a:rPr lang="en-US" dirty="0" smtClean="0">
                <a:sym typeface="Wingdings" pitchFamily="2" charset="2"/>
              </a:rPr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Autofluorescence</a:t>
            </a:r>
            <a:r>
              <a:rPr lang="en-US" dirty="0" smtClean="0"/>
              <a:t> (FAF)</a:t>
            </a:r>
          </a:p>
          <a:p>
            <a:pPr lvl="1"/>
            <a:r>
              <a:rPr lang="en-US" dirty="0" smtClean="0"/>
              <a:t>Provides functional imaging of </a:t>
            </a:r>
            <a:r>
              <a:rPr lang="en-US" dirty="0" err="1" smtClean="0"/>
              <a:t>fundus</a:t>
            </a:r>
            <a:r>
              <a:rPr lang="en-US" dirty="0" smtClean="0"/>
              <a:t> though stimulated emission of light from </a:t>
            </a:r>
            <a:r>
              <a:rPr lang="en-US" dirty="0" err="1" smtClean="0"/>
              <a:t>lipofuscin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indirect measure of metabolic activity of RPE cells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At RPE, build up of </a:t>
            </a:r>
            <a:r>
              <a:rPr lang="en-US" dirty="0" err="1" smtClean="0">
                <a:sym typeface="Wingdings" pitchFamily="2" charset="2"/>
              </a:rPr>
              <a:t>lipofuscin</a:t>
            </a:r>
            <a:r>
              <a:rPr lang="en-US" dirty="0" smtClean="0">
                <a:sym typeface="Wingdings" pitchFamily="2" charset="2"/>
              </a:rPr>
              <a:t> related to </a:t>
            </a:r>
            <a:r>
              <a:rPr lang="en-US" dirty="0" err="1" smtClean="0">
                <a:sym typeface="Wingdings" pitchFamily="2" charset="2"/>
              </a:rPr>
              <a:t>phagocytosis</a:t>
            </a:r>
            <a:r>
              <a:rPr lang="en-US" dirty="0" smtClean="0">
                <a:sym typeface="Wingdings" pitchFamily="2" charset="2"/>
              </a:rPr>
              <a:t> of PR outer segments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Hypothesized that material on outer surface of elevated retina in CSCR represent accumulation of PR outer segments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65% of CSCR cases have dot-like precipitates and </a:t>
            </a:r>
            <a:r>
              <a:rPr lang="en-US" dirty="0" err="1" smtClean="0">
                <a:sym typeface="Wingdings" pitchFamily="2" charset="2"/>
              </a:rPr>
              <a:t>subretinal</a:t>
            </a:r>
            <a:r>
              <a:rPr lang="en-US" dirty="0" smtClean="0">
                <a:sym typeface="Wingdings" pitchFamily="2" charset="2"/>
              </a:rPr>
              <a:t> yellow material – FAF useful in prognosis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534400" cy="4389120"/>
          </a:xfrm>
        </p:spPr>
        <p:txBody>
          <a:bodyPr/>
          <a:lstStyle/>
          <a:p>
            <a:pPr lvl="1"/>
            <a:r>
              <a:rPr lang="en-US" dirty="0" smtClean="0">
                <a:sym typeface="Wingdings" pitchFamily="2" charset="2"/>
              </a:rPr>
              <a:t>Acute CSCR – high AF correspond to areas of RD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Chronic CSCR – mixed increased/decreased AF - atrophy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FAF useful in identifying pts that would not benefit from laser treatment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Those with reduced AF at central macula indicate atrophy  not suitable for laser treatment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Granular and confluent AF within macula associated with increased age - predictors of lower VA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Take home: FAF combined with OCT can lead to more accurate diagnosis of chronic CSCR than FA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89691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838200"/>
            <a:ext cx="102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ICGA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838200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FAF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Prognosis of CSCR is good, 80-90% of cases resolve spontaneously in 3 months.</a:t>
            </a:r>
          </a:p>
          <a:p>
            <a:r>
              <a:rPr lang="en-US" dirty="0" smtClean="0"/>
              <a:t>If pt is on exogenous corticosteroids they should be tapered and discontinued.</a:t>
            </a:r>
          </a:p>
          <a:p>
            <a:r>
              <a:rPr lang="en-US" dirty="0" smtClean="0"/>
              <a:t>Active treatment should be considered:</a:t>
            </a:r>
          </a:p>
          <a:p>
            <a:pPr lvl="1"/>
            <a:r>
              <a:rPr lang="en-US" dirty="0" smtClean="0"/>
              <a:t>Pt d/c steroids, condition doesn’t improve in 2 months</a:t>
            </a:r>
          </a:p>
          <a:p>
            <a:pPr lvl="1"/>
            <a:r>
              <a:rPr lang="en-US" dirty="0" smtClean="0"/>
              <a:t>Pt unable to d/c steroids</a:t>
            </a:r>
          </a:p>
          <a:p>
            <a:pPr lvl="1"/>
            <a:r>
              <a:rPr lang="en-US" dirty="0" smtClean="0"/>
              <a:t>Previous episodes left with residual deficit or visual symptoms that significantly affect activities of daily living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Laser Photocoagulation (LP) </a:t>
            </a:r>
          </a:p>
          <a:p>
            <a:pPr lvl="1"/>
            <a:r>
              <a:rPr lang="en-US" dirty="0" smtClean="0"/>
              <a:t>Changes the ability of RPE to act as barrier to diffusion</a:t>
            </a:r>
          </a:p>
          <a:p>
            <a:pPr lvl="1"/>
            <a:r>
              <a:rPr lang="en-US" dirty="0" smtClean="0"/>
              <a:t>In CSCR, </a:t>
            </a:r>
            <a:r>
              <a:rPr lang="en-US" dirty="0" err="1" smtClean="0"/>
              <a:t>subretinal</a:t>
            </a:r>
            <a:r>
              <a:rPr lang="en-US" dirty="0" smtClean="0"/>
              <a:t> fluid has higher protein content, LP allows fluid and protein into choroid</a:t>
            </a:r>
          </a:p>
          <a:p>
            <a:pPr lvl="2"/>
            <a:r>
              <a:rPr lang="en-US" dirty="0" smtClean="0"/>
              <a:t>Laser debridement of local RPE cells allows adjacent RPE to take over their function at site of lesion</a:t>
            </a:r>
          </a:p>
          <a:p>
            <a:pPr lvl="1"/>
            <a:r>
              <a:rPr lang="en-US" dirty="0" smtClean="0"/>
              <a:t>Shown to decrease recurrence rate  (34%)  and decrease length of detachment by 2 months</a:t>
            </a:r>
          </a:p>
          <a:p>
            <a:pPr lvl="2"/>
            <a:r>
              <a:rPr lang="en-US" dirty="0" smtClean="0"/>
              <a:t>No improvement in VA, used for symptomatic relief and encouragement of reattachment</a:t>
            </a:r>
          </a:p>
          <a:p>
            <a:pPr lvl="2"/>
            <a:r>
              <a:rPr lang="en-US" dirty="0" smtClean="0"/>
              <a:t>Causes collateral damage – symptomatic </a:t>
            </a:r>
            <a:r>
              <a:rPr lang="en-US" dirty="0" err="1" smtClean="0"/>
              <a:t>scotomas</a:t>
            </a:r>
            <a:r>
              <a:rPr lang="en-US" dirty="0" smtClean="0"/>
              <a:t>, CNVM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Photodynamic Therapy (PDT)</a:t>
            </a:r>
          </a:p>
          <a:p>
            <a:pPr lvl="1"/>
            <a:r>
              <a:rPr lang="en-US" dirty="0" err="1" smtClean="0"/>
              <a:t>Verteporfin</a:t>
            </a:r>
            <a:r>
              <a:rPr lang="en-US" dirty="0" smtClean="0"/>
              <a:t> (</a:t>
            </a:r>
            <a:r>
              <a:rPr lang="en-US" dirty="0" err="1" smtClean="0"/>
              <a:t>Visudyne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Offers more precisely directed alternative to LP; directed at pathological </a:t>
            </a:r>
            <a:r>
              <a:rPr lang="en-US" dirty="0" err="1" smtClean="0"/>
              <a:t>hyperpermeable</a:t>
            </a:r>
            <a:r>
              <a:rPr lang="en-US" dirty="0" smtClean="0"/>
              <a:t> </a:t>
            </a:r>
            <a:r>
              <a:rPr lang="en-US" dirty="0" err="1" smtClean="0"/>
              <a:t>choroidal</a:t>
            </a:r>
            <a:r>
              <a:rPr lang="en-US" dirty="0" smtClean="0"/>
              <a:t> microcirculation seen on ICGA</a:t>
            </a:r>
          </a:p>
          <a:p>
            <a:pPr lvl="1"/>
            <a:r>
              <a:rPr lang="en-US" dirty="0" smtClean="0"/>
              <a:t>Vascular remodeling </a:t>
            </a:r>
            <a:r>
              <a:rPr lang="en-US" dirty="0" smtClean="0">
                <a:sym typeface="Wingdings" pitchFamily="2" charset="2"/>
              </a:rPr>
              <a:t> decreased permeability and termination of focal RPE leakage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Shown to resolve symptoms, serous RD and improve VA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However, less effective in eyes WITHOUT </a:t>
            </a:r>
            <a:r>
              <a:rPr lang="en-US" dirty="0" err="1" smtClean="0">
                <a:sym typeface="Wingdings" pitchFamily="2" charset="2"/>
              </a:rPr>
              <a:t>hyperfluorescence</a:t>
            </a:r>
            <a:r>
              <a:rPr lang="en-US" dirty="0" smtClean="0">
                <a:sym typeface="Wingdings" pitchFamily="2" charset="2"/>
              </a:rPr>
              <a:t> seen on ICGA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Performed under “Treatment of ARMD with PDT” (TAP) protocols with reports of complications: RPE changes, </a:t>
            </a:r>
            <a:r>
              <a:rPr lang="en-US" dirty="0" err="1" smtClean="0"/>
              <a:t>choriocapillary</a:t>
            </a:r>
            <a:r>
              <a:rPr lang="en-US" dirty="0" smtClean="0"/>
              <a:t> </a:t>
            </a:r>
            <a:r>
              <a:rPr lang="en-US" dirty="0" err="1" smtClean="0"/>
              <a:t>hypoperfusion</a:t>
            </a:r>
            <a:r>
              <a:rPr lang="en-US" dirty="0" smtClean="0"/>
              <a:t>, and CNVM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Half dose </a:t>
            </a:r>
            <a:r>
              <a:rPr lang="en-US" dirty="0" err="1" smtClean="0"/>
              <a:t>Verteporfin</a:t>
            </a:r>
            <a:r>
              <a:rPr lang="en-US" dirty="0" smtClean="0"/>
              <a:t> (3mg/m</a:t>
            </a:r>
            <a:r>
              <a:rPr lang="en-US" baseline="30000" dirty="0" smtClean="0"/>
              <a:t>2</a:t>
            </a:r>
            <a:r>
              <a:rPr lang="en-US" dirty="0" smtClean="0"/>
              <a:t>) – improvement in retinal function and VA, especially without PED</a:t>
            </a:r>
          </a:p>
          <a:p>
            <a:pPr lvl="1"/>
            <a:r>
              <a:rPr lang="en-US" dirty="0" smtClean="0"/>
              <a:t>Shown effective even at lower dose of 30%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Low-</a:t>
            </a:r>
            <a:r>
              <a:rPr lang="en-US" dirty="0" err="1" smtClean="0"/>
              <a:t>fluence</a:t>
            </a:r>
            <a:r>
              <a:rPr lang="en-US" dirty="0" smtClean="0"/>
              <a:t> (25 J/cm</a:t>
            </a:r>
            <a:r>
              <a:rPr lang="en-US" baseline="30000" dirty="0" smtClean="0"/>
              <a:t>2 </a:t>
            </a:r>
            <a:r>
              <a:rPr lang="en-US" dirty="0" smtClean="0"/>
              <a:t>@ 300mW) – less </a:t>
            </a:r>
            <a:r>
              <a:rPr lang="en-US" dirty="0" err="1" smtClean="0"/>
              <a:t>choriocapillaris</a:t>
            </a:r>
            <a:r>
              <a:rPr lang="en-US" dirty="0" smtClean="0"/>
              <a:t> damage, reduction in serous RD and increased VA in 79-91% pts.</a:t>
            </a:r>
          </a:p>
          <a:p>
            <a:r>
              <a:rPr lang="en-US" dirty="0" smtClean="0"/>
              <a:t>One study indicated no effective difference in half dose PDT and LP, with faster resolution in PDT group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3124200" cy="6248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3/8/05 – Distortion OD after heated argument</a:t>
            </a:r>
          </a:p>
          <a:p>
            <a:pPr lvl="1"/>
            <a:r>
              <a:rPr lang="en-US" sz="1600" dirty="0" err="1" smtClean="0"/>
              <a:t>Amsler</a:t>
            </a:r>
            <a:r>
              <a:rPr lang="en-US" sz="1600" dirty="0" smtClean="0"/>
              <a:t> (+)MM OD</a:t>
            </a:r>
          </a:p>
          <a:p>
            <a:pPr lvl="1"/>
            <a:r>
              <a:rPr lang="en-US" sz="1600" dirty="0" smtClean="0"/>
              <a:t>OCT – serous RD</a:t>
            </a:r>
          </a:p>
          <a:p>
            <a:pPr lvl="1"/>
            <a:r>
              <a:rPr lang="en-US" sz="1600" dirty="0" smtClean="0"/>
              <a:t>Referral to Retinal MD</a:t>
            </a:r>
          </a:p>
          <a:p>
            <a:r>
              <a:rPr lang="en-US" sz="1800" dirty="0" smtClean="0"/>
              <a:t>3/13/07 – retinal specialist</a:t>
            </a:r>
          </a:p>
          <a:p>
            <a:pPr lvl="1"/>
            <a:r>
              <a:rPr lang="en-US" sz="1600" dirty="0" smtClean="0"/>
              <a:t>FA – (+)CSCR OD – “old”</a:t>
            </a:r>
          </a:p>
          <a:p>
            <a:pPr lvl="1"/>
            <a:r>
              <a:rPr lang="en-US" sz="1600" dirty="0" smtClean="0"/>
              <a:t>OCT  (+) serous RD</a:t>
            </a:r>
          </a:p>
          <a:p>
            <a:pPr lvl="1"/>
            <a:r>
              <a:rPr lang="en-US" sz="1600" dirty="0" smtClean="0"/>
              <a:t>Observation, denies steroids</a:t>
            </a:r>
          </a:p>
          <a:p>
            <a:r>
              <a:rPr lang="en-US" sz="1800" dirty="0" smtClean="0"/>
              <a:t>3/16/09 – entered school “stressful”, difficulty at near</a:t>
            </a:r>
          </a:p>
          <a:p>
            <a:pPr lvl="1"/>
            <a:r>
              <a:rPr lang="en-US" sz="1600" dirty="0" err="1" smtClean="0"/>
              <a:t>Prespbyopia</a:t>
            </a:r>
            <a:r>
              <a:rPr lang="en-US" sz="1600" dirty="0" smtClean="0"/>
              <a:t> OU - NVO</a:t>
            </a:r>
          </a:p>
          <a:p>
            <a:pPr lvl="1"/>
            <a:r>
              <a:rPr lang="en-US" sz="1600" dirty="0" smtClean="0"/>
              <a:t>Pigment OD&gt;OS </a:t>
            </a:r>
          </a:p>
          <a:p>
            <a:pPr lvl="1"/>
            <a:r>
              <a:rPr lang="en-US" sz="1600" dirty="0" smtClean="0"/>
              <a:t>OCT thickening OD (-)fluid</a:t>
            </a:r>
          </a:p>
          <a:p>
            <a:r>
              <a:rPr lang="en-US" sz="1800" dirty="0" smtClean="0"/>
              <a:t>11/6/09 – Exam WNL, no complaints</a:t>
            </a:r>
          </a:p>
          <a:p>
            <a:r>
              <a:rPr lang="en-US" sz="1800" dirty="0" smtClean="0"/>
              <a:t>6/30/10 – Visual distortion OU</a:t>
            </a:r>
          </a:p>
          <a:p>
            <a:pPr lvl="1"/>
            <a:r>
              <a:rPr lang="en-US" sz="1600" dirty="0" err="1" smtClean="0"/>
              <a:t>Amsler</a:t>
            </a:r>
            <a:r>
              <a:rPr lang="en-US" sz="1600" dirty="0" smtClean="0"/>
              <a:t> (+)MM OD</a:t>
            </a:r>
          </a:p>
          <a:p>
            <a:pPr lvl="1"/>
            <a:r>
              <a:rPr lang="en-US" sz="1600" dirty="0" smtClean="0"/>
              <a:t>OCT (-) fluid, no changes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657600" y="381000"/>
            <a:ext cx="5029200" cy="6248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1/19/11 - Distortion and blind spot OS – sudden onset, “stressful”</a:t>
            </a:r>
          </a:p>
          <a:p>
            <a:pPr lvl="1"/>
            <a:r>
              <a:rPr lang="en-US" sz="1600" dirty="0" err="1" smtClean="0"/>
              <a:t>Amsler</a:t>
            </a:r>
            <a:r>
              <a:rPr lang="en-US" sz="1600" dirty="0" smtClean="0"/>
              <a:t> (+)MM OD, (+) wedge shaped defect Temp</a:t>
            </a:r>
          </a:p>
          <a:p>
            <a:pPr lvl="1"/>
            <a:r>
              <a:rPr lang="en-US" sz="1600" dirty="0" smtClean="0"/>
              <a:t>OCT (+) thickening OD, (+) serous RD OS</a:t>
            </a:r>
          </a:p>
          <a:p>
            <a:pPr lvl="1"/>
            <a:r>
              <a:rPr lang="en-US" sz="1600" dirty="0" smtClean="0"/>
              <a:t>Denies steroids, inhaler???</a:t>
            </a:r>
          </a:p>
          <a:p>
            <a:pPr lvl="1"/>
            <a:r>
              <a:rPr lang="en-US" sz="1600" dirty="0" smtClean="0"/>
              <a:t>Refer Retinal MD</a:t>
            </a:r>
          </a:p>
          <a:p>
            <a:r>
              <a:rPr lang="en-US" sz="1800" dirty="0" smtClean="0"/>
              <a:t>4/12/11 – Retinal Specialist</a:t>
            </a:r>
          </a:p>
          <a:p>
            <a:pPr lvl="1"/>
            <a:r>
              <a:rPr lang="en-US" sz="1600" dirty="0" smtClean="0"/>
              <a:t>RPE Atrophy OD&gt;OS</a:t>
            </a:r>
          </a:p>
          <a:p>
            <a:pPr lvl="1"/>
            <a:r>
              <a:rPr lang="en-US" sz="1600" dirty="0" smtClean="0"/>
              <a:t>(+) Serous RD OD, flat OS</a:t>
            </a:r>
          </a:p>
          <a:p>
            <a:pPr lvl="1"/>
            <a:r>
              <a:rPr lang="en-US" sz="1600" dirty="0" smtClean="0"/>
              <a:t>Observation</a:t>
            </a:r>
          </a:p>
          <a:p>
            <a:pPr lvl="1"/>
            <a:r>
              <a:rPr lang="en-US" sz="1600" dirty="0" smtClean="0"/>
              <a:t>Denies steroids – inhaler? Bursitis?</a:t>
            </a:r>
          </a:p>
          <a:p>
            <a:r>
              <a:rPr lang="en-US" sz="1800" dirty="0" smtClean="0"/>
              <a:t>6/28/11 – Repeat findings</a:t>
            </a:r>
          </a:p>
          <a:p>
            <a:r>
              <a:rPr lang="en-US" sz="1800" dirty="0" smtClean="0"/>
              <a:t>9/13/11 – Retinal Specialist</a:t>
            </a:r>
          </a:p>
          <a:p>
            <a:pPr lvl="1"/>
            <a:r>
              <a:rPr lang="en-US" sz="1600" dirty="0" smtClean="0"/>
              <a:t> Distortion OS c central blind spot</a:t>
            </a:r>
          </a:p>
          <a:p>
            <a:pPr lvl="1"/>
            <a:r>
              <a:rPr lang="en-US" sz="1600" dirty="0" smtClean="0"/>
              <a:t>OCT (+) persistent RD OD, (+) serous RD OS</a:t>
            </a:r>
          </a:p>
          <a:p>
            <a:pPr lvl="1"/>
            <a:r>
              <a:rPr lang="en-US" sz="1600" dirty="0" smtClean="0"/>
              <a:t>Repeat injections for bursitis, inhaler for asthma</a:t>
            </a:r>
          </a:p>
          <a:p>
            <a:pPr lvl="1"/>
            <a:r>
              <a:rPr lang="en-US" sz="1600" dirty="0" smtClean="0"/>
              <a:t>Observation, d/c steroids</a:t>
            </a:r>
          </a:p>
          <a:p>
            <a:r>
              <a:rPr lang="en-US" sz="1800" dirty="0" smtClean="0"/>
              <a:t>10/4/11 – Getting better, d/c inhaler, hasn’t had injection</a:t>
            </a:r>
          </a:p>
          <a:p>
            <a:pPr lvl="1"/>
            <a:r>
              <a:rPr lang="en-US" sz="1600" dirty="0" smtClean="0"/>
              <a:t>OCT (+) Serous RD OD, flat OS</a:t>
            </a:r>
          </a:p>
          <a:p>
            <a:pPr lvl="1"/>
            <a:r>
              <a:rPr lang="en-US" sz="1600" dirty="0" smtClean="0"/>
              <a:t>Pt “I need this to STOP!”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Bevacizumab</a:t>
            </a:r>
            <a:r>
              <a:rPr lang="en-US" dirty="0" smtClean="0"/>
              <a:t> (</a:t>
            </a:r>
            <a:r>
              <a:rPr lang="en-US" dirty="0" err="1" smtClean="0"/>
              <a:t>Avastin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Anti-vascular endothelial growth factor (VEGF), used commonly with wet AMD</a:t>
            </a:r>
          </a:p>
          <a:p>
            <a:pPr lvl="1"/>
            <a:r>
              <a:rPr lang="en-US" dirty="0" smtClean="0"/>
              <a:t>VEGF has role in vascular permeability by changing tight junctions and inducing vascular fenestrations</a:t>
            </a:r>
          </a:p>
          <a:p>
            <a:pPr lvl="2"/>
            <a:r>
              <a:rPr lang="en-US" dirty="0" smtClean="0"/>
              <a:t>May not affect underlying condition of CSCR but rather tight junctions only</a:t>
            </a:r>
          </a:p>
          <a:p>
            <a:pPr lvl="1"/>
            <a:r>
              <a:rPr lang="en-US" dirty="0" smtClean="0"/>
              <a:t>Studies show improvements in VA, serous RD resolution and improvements in RPE leaks but with mixed results</a:t>
            </a:r>
          </a:p>
          <a:p>
            <a:pPr lvl="1"/>
            <a:r>
              <a:rPr lang="en-US" dirty="0" err="1" smtClean="0"/>
              <a:t>Subretinal</a:t>
            </a:r>
            <a:r>
              <a:rPr lang="en-US" dirty="0" smtClean="0"/>
              <a:t> granular deposits from </a:t>
            </a:r>
            <a:r>
              <a:rPr lang="en-US" dirty="0" err="1" smtClean="0"/>
              <a:t>phagocytosis</a:t>
            </a:r>
            <a:r>
              <a:rPr lang="en-US" dirty="0" smtClean="0"/>
              <a:t> of photoreceptor segment that accumulate after RD could prevent anti-VEGF from working in chronic cases.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Acetazolamide</a:t>
            </a:r>
            <a:r>
              <a:rPr lang="en-US" dirty="0" smtClean="0"/>
              <a:t> (</a:t>
            </a:r>
            <a:r>
              <a:rPr lang="en-US" dirty="0" err="1" smtClean="0"/>
              <a:t>Diamox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Carbonic </a:t>
            </a:r>
            <a:r>
              <a:rPr lang="en-US" dirty="0" err="1" smtClean="0"/>
              <a:t>anhydrase</a:t>
            </a:r>
            <a:r>
              <a:rPr lang="en-US" dirty="0" smtClean="0"/>
              <a:t> inhibitor</a:t>
            </a:r>
          </a:p>
          <a:p>
            <a:pPr lvl="1"/>
            <a:r>
              <a:rPr lang="en-US" dirty="0" smtClean="0"/>
              <a:t>Studies demonstrate a tapering dose of </a:t>
            </a:r>
            <a:r>
              <a:rPr lang="en-US" dirty="0" err="1" smtClean="0"/>
              <a:t>acetozolamide</a:t>
            </a:r>
            <a:r>
              <a:rPr lang="en-US" dirty="0" smtClean="0"/>
              <a:t> over 6 weeks shortened the time of clinical resolution without improving VA or preventing recurrence rate</a:t>
            </a:r>
            <a:endParaRPr lang="en-US" dirty="0"/>
          </a:p>
          <a:p>
            <a:pPr lvl="2"/>
            <a:r>
              <a:rPr lang="en-US" dirty="0" smtClean="0"/>
              <a:t>May be useful in pts in need of accelerated resolution </a:t>
            </a:r>
          </a:p>
          <a:p>
            <a:pPr lvl="3"/>
            <a:r>
              <a:rPr lang="en-US" dirty="0" smtClean="0"/>
              <a:t>ex. Monocular pts</a:t>
            </a:r>
          </a:p>
          <a:p>
            <a:pPr lvl="1"/>
            <a:r>
              <a:rPr lang="en-US" dirty="0" smtClean="0"/>
              <a:t>Side effects: </a:t>
            </a:r>
            <a:r>
              <a:rPr lang="en-US" dirty="0" err="1" smtClean="0"/>
              <a:t>paresthesias</a:t>
            </a:r>
            <a:r>
              <a:rPr lang="en-US" dirty="0" smtClean="0"/>
              <a:t>, nervousness, gastric upset;  contraindicated with sulfa allergy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Ketoconazole</a:t>
            </a:r>
            <a:r>
              <a:rPr lang="en-US" dirty="0" smtClean="0"/>
              <a:t> (</a:t>
            </a:r>
            <a:r>
              <a:rPr lang="en-US" dirty="0" err="1" smtClean="0"/>
              <a:t>Nizoral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Antifungal and </a:t>
            </a:r>
            <a:r>
              <a:rPr lang="en-US" dirty="0" err="1" smtClean="0"/>
              <a:t>adrenocorticoid</a:t>
            </a:r>
            <a:r>
              <a:rPr lang="en-US" dirty="0" smtClean="0"/>
              <a:t> antagonist</a:t>
            </a:r>
          </a:p>
          <a:p>
            <a:pPr lvl="1"/>
            <a:r>
              <a:rPr lang="en-US" dirty="0" smtClean="0"/>
              <a:t>600mg / day for 4 weeks then 200mg / day for 4 weeks</a:t>
            </a:r>
            <a:endParaRPr lang="en-US" dirty="0"/>
          </a:p>
          <a:p>
            <a:pPr lvl="1"/>
            <a:r>
              <a:rPr lang="en-US" dirty="0" smtClean="0"/>
              <a:t>Reduced urinary </a:t>
            </a:r>
            <a:r>
              <a:rPr lang="en-US" dirty="0" err="1" smtClean="0"/>
              <a:t>cortisol</a:t>
            </a:r>
            <a:r>
              <a:rPr lang="en-US" dirty="0" smtClean="0"/>
              <a:t> levels in all pts</a:t>
            </a:r>
          </a:p>
          <a:p>
            <a:pPr lvl="1"/>
            <a:r>
              <a:rPr lang="en-US" dirty="0" smtClean="0"/>
              <a:t>Did not show improvement in VA or resolution of serous RD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6388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Mifepristone</a:t>
            </a:r>
            <a:r>
              <a:rPr lang="en-US" dirty="0" smtClean="0"/>
              <a:t> (</a:t>
            </a:r>
            <a:r>
              <a:rPr lang="en-US" dirty="0" err="1" smtClean="0"/>
              <a:t>Mifprex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 486 “The Abortion Pill”</a:t>
            </a:r>
          </a:p>
          <a:p>
            <a:pPr lvl="1"/>
            <a:r>
              <a:rPr lang="en-US" dirty="0" smtClean="0"/>
              <a:t>High affinity </a:t>
            </a:r>
            <a:r>
              <a:rPr lang="en-US" dirty="0" err="1" smtClean="0"/>
              <a:t>glucocortioid</a:t>
            </a:r>
            <a:r>
              <a:rPr lang="en-US" dirty="0" smtClean="0"/>
              <a:t> and progesterone  antagonist</a:t>
            </a:r>
          </a:p>
          <a:p>
            <a:pPr lvl="1"/>
            <a:r>
              <a:rPr lang="en-US" dirty="0" smtClean="0"/>
              <a:t>Small study: 200mg per day x 90 days</a:t>
            </a:r>
          </a:p>
          <a:p>
            <a:pPr lvl="2"/>
            <a:r>
              <a:rPr lang="en-US" dirty="0" smtClean="0"/>
              <a:t>Significant resolution of serous RD, PED and VA</a:t>
            </a:r>
          </a:p>
          <a:p>
            <a:pPr lvl="1"/>
            <a:r>
              <a:rPr lang="en-US" dirty="0" smtClean="0"/>
              <a:t>Drawbacks: high cost of treatment - $200 per 200mg dose, side effects</a:t>
            </a:r>
          </a:p>
          <a:p>
            <a:pPr lvl="1"/>
            <a:r>
              <a:rPr lang="en-US" dirty="0" smtClean="0"/>
              <a:t>Warrants further investigation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2819400" cy="37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935480"/>
            <a:ext cx="46482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Resolution of obstructive sleep apnea</a:t>
            </a:r>
          </a:p>
          <a:p>
            <a:pPr lvl="1"/>
            <a:r>
              <a:rPr lang="en-US" dirty="0" smtClean="0"/>
              <a:t>Observational case reports have shown resolution of CSCR after treatment of obstruction SA</a:t>
            </a:r>
          </a:p>
          <a:p>
            <a:pPr lvl="2"/>
            <a:r>
              <a:rPr lang="en-US" dirty="0" smtClean="0"/>
              <a:t>One study 22% of 56 pts with CSCR suffered from SA</a:t>
            </a:r>
          </a:p>
          <a:p>
            <a:pPr lvl="1"/>
            <a:r>
              <a:rPr lang="en-US" dirty="0" smtClean="0"/>
              <a:t>Clinicians should consider this diagnosis in pts with CSCR and refer when appropriate</a:t>
            </a:r>
            <a:endParaRPr lang="en-US" dirty="0"/>
          </a:p>
        </p:txBody>
      </p:sp>
      <p:pic>
        <p:nvPicPr>
          <p:cNvPr id="2050" name="Picture 2" descr="http://www.aafp.org/afp/1999/1115/afp19991115p2279-f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10339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Greater understanding of CSCR has changed initial beliefs that it was a benign condition affecting young men with almost complete resolution.</a:t>
            </a:r>
          </a:p>
          <a:p>
            <a:r>
              <a:rPr lang="en-US" dirty="0" smtClean="0"/>
              <a:t>Improved diagnostic modalities have allowed clinicians to evaluate with increased sensitivity.  </a:t>
            </a:r>
          </a:p>
          <a:p>
            <a:r>
              <a:rPr lang="en-US" dirty="0" smtClean="0"/>
              <a:t>Although natural history is good, pts do suffer visual disability for a period of time, many of which have high visual demands.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should therefore be considered after 3 months if evidence of ongoing </a:t>
            </a:r>
            <a:r>
              <a:rPr lang="en-US" dirty="0" err="1" smtClean="0"/>
              <a:t>foveal</a:t>
            </a:r>
            <a:r>
              <a:rPr lang="en-US" dirty="0" smtClean="0"/>
              <a:t> leakage in recurrent chronic CSCR or in an acute case with signs of chronic CSCR alterations. </a:t>
            </a:r>
          </a:p>
          <a:p>
            <a:r>
              <a:rPr lang="en-US" dirty="0" smtClean="0"/>
              <a:t>In the near future, clinicians will have a variety of interventions at their disposal to resolve signs and symptoms of disease.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09600"/>
            <a:ext cx="8382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Caccavale</a:t>
            </a:r>
            <a:r>
              <a:rPr lang="en-US" dirty="0" smtClean="0"/>
              <a:t> A, </a:t>
            </a:r>
            <a:r>
              <a:rPr lang="en-US" dirty="0" err="1" smtClean="0"/>
              <a:t>Romanazzi</a:t>
            </a:r>
            <a:r>
              <a:rPr lang="en-US" dirty="0" smtClean="0"/>
              <a:t> F, </a:t>
            </a:r>
            <a:r>
              <a:rPr lang="en-US" dirty="0" err="1" smtClean="0"/>
              <a:t>Imparato</a:t>
            </a:r>
            <a:r>
              <a:rPr lang="en-US" dirty="0" smtClean="0"/>
              <a:t> M, </a:t>
            </a:r>
            <a:r>
              <a:rPr lang="en-US" dirty="0" err="1" smtClean="0"/>
              <a:t>Negri</a:t>
            </a:r>
            <a:r>
              <a:rPr lang="en-US" dirty="0" smtClean="0"/>
              <a:t> A, </a:t>
            </a:r>
            <a:r>
              <a:rPr lang="en-US" dirty="0" err="1" smtClean="0"/>
              <a:t>Morano</a:t>
            </a:r>
            <a:r>
              <a:rPr lang="en-US" dirty="0" smtClean="0"/>
              <a:t> A, </a:t>
            </a:r>
            <a:r>
              <a:rPr lang="en-US" dirty="0" err="1" smtClean="0"/>
              <a:t>Ferentini</a:t>
            </a:r>
            <a:r>
              <a:rPr lang="en-US" dirty="0" smtClean="0"/>
              <a:t> F.  </a:t>
            </a:r>
            <a:r>
              <a:rPr lang="en-US" u="sng" dirty="0" smtClean="0"/>
              <a:t>Central serous </a:t>
            </a:r>
            <a:r>
              <a:rPr lang="en-US" u="sng" dirty="0" err="1" smtClean="0"/>
              <a:t>chorioretinopathy</a:t>
            </a:r>
            <a:r>
              <a:rPr lang="en-US" u="sng" dirty="0" smtClean="0"/>
              <a:t>: a </a:t>
            </a:r>
            <a:r>
              <a:rPr lang="en-US" u="sng" dirty="0" err="1" smtClean="0"/>
              <a:t>pathogenetic</a:t>
            </a:r>
            <a:r>
              <a:rPr lang="en-US" u="sng" dirty="0" smtClean="0"/>
              <a:t> model. 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Ophthalmol</a:t>
            </a:r>
            <a:r>
              <a:rPr lang="en-US" dirty="0" smtClean="0"/>
              <a:t>. 2011;5:239-43. </a:t>
            </a:r>
            <a:r>
              <a:rPr lang="en-US" dirty="0" err="1" smtClean="0"/>
              <a:t>Epub</a:t>
            </a:r>
            <a:r>
              <a:rPr lang="en-US" dirty="0" smtClean="0"/>
              <a:t> 2011 Feb 20.</a:t>
            </a:r>
          </a:p>
          <a:p>
            <a:r>
              <a:rPr lang="en-US" dirty="0" err="1" smtClean="0"/>
              <a:t>Colucciello</a:t>
            </a:r>
            <a:r>
              <a:rPr lang="en-US" dirty="0" smtClean="0"/>
              <a:t> M.  </a:t>
            </a:r>
            <a:r>
              <a:rPr lang="en-US" u="sng" dirty="0" smtClean="0"/>
              <a:t>Central Serous Retinopathy</a:t>
            </a:r>
            <a:r>
              <a:rPr lang="en-US" dirty="0" smtClean="0"/>
              <a:t>.  Retinal Physician.  September 1, 2008</a:t>
            </a:r>
          </a:p>
          <a:p>
            <a:r>
              <a:rPr lang="en-US" dirty="0" err="1" smtClean="0"/>
              <a:t>Colucciello</a:t>
            </a:r>
            <a:r>
              <a:rPr lang="en-US" dirty="0" smtClean="0"/>
              <a:t> M.  </a:t>
            </a:r>
            <a:r>
              <a:rPr lang="en-US" u="sng" dirty="0" smtClean="0"/>
              <a:t>Central Serous Retinopathy Update: </a:t>
            </a:r>
            <a:r>
              <a:rPr lang="en-US" u="sng" dirty="0" err="1" smtClean="0"/>
              <a:t>Daignostic</a:t>
            </a:r>
            <a:r>
              <a:rPr lang="en-US" u="sng" dirty="0" smtClean="0"/>
              <a:t> and Treatment Highlights</a:t>
            </a:r>
            <a:r>
              <a:rPr lang="en-US" dirty="0" smtClean="0"/>
              <a:t>.  Retinal Physician.  September 1, 2008</a:t>
            </a:r>
          </a:p>
          <a:p>
            <a:r>
              <a:rPr lang="en-US" dirty="0" err="1" smtClean="0"/>
              <a:t>Gemenetzi</a:t>
            </a:r>
            <a:r>
              <a:rPr lang="en-US" dirty="0" smtClean="0"/>
              <a:t> M, De Salvo G, </a:t>
            </a:r>
            <a:r>
              <a:rPr lang="en-US" dirty="0" err="1" smtClean="0"/>
              <a:t>Lotery</a:t>
            </a:r>
            <a:r>
              <a:rPr lang="en-US" dirty="0" smtClean="0"/>
              <a:t> AJ.  </a:t>
            </a:r>
            <a:r>
              <a:rPr lang="en-US" u="sng" dirty="0" smtClean="0"/>
              <a:t>Central serous </a:t>
            </a:r>
            <a:r>
              <a:rPr lang="en-US" u="sng" dirty="0" err="1" smtClean="0"/>
              <a:t>chorioretinopathy</a:t>
            </a:r>
            <a:r>
              <a:rPr lang="en-US" u="sng" dirty="0" smtClean="0"/>
              <a:t>: an update on pathogenesis and treatment</a:t>
            </a:r>
            <a:r>
              <a:rPr lang="en-US" dirty="0" smtClean="0"/>
              <a:t>.  Eye (</a:t>
            </a:r>
            <a:r>
              <a:rPr lang="en-US" dirty="0" err="1" smtClean="0"/>
              <a:t>Lond</a:t>
            </a:r>
            <a:r>
              <a:rPr lang="en-US" dirty="0" smtClean="0"/>
              <a:t>). 2010 Dec;24(12):1743-56. </a:t>
            </a:r>
            <a:r>
              <a:rPr lang="en-US" dirty="0" err="1" smtClean="0"/>
              <a:t>Epub</a:t>
            </a:r>
            <a:r>
              <a:rPr lang="en-US" dirty="0" smtClean="0"/>
              <a:t> 2010 Oct 8. Review.</a:t>
            </a:r>
          </a:p>
          <a:p>
            <a:r>
              <a:rPr lang="en-US" dirty="0" smtClean="0"/>
              <a:t>Nielsen JS, </a:t>
            </a:r>
            <a:r>
              <a:rPr lang="en-US" dirty="0" err="1" smtClean="0"/>
              <a:t>Weinreb</a:t>
            </a:r>
            <a:r>
              <a:rPr lang="en-US" dirty="0" smtClean="0"/>
              <a:t> RN, </a:t>
            </a:r>
            <a:r>
              <a:rPr lang="en-US" dirty="0" err="1" smtClean="0"/>
              <a:t>Yannuzzi</a:t>
            </a:r>
            <a:r>
              <a:rPr lang="en-US" dirty="0" smtClean="0"/>
              <a:t> L, </a:t>
            </a:r>
            <a:r>
              <a:rPr lang="en-US" dirty="0" err="1" smtClean="0"/>
              <a:t>Jampol</a:t>
            </a:r>
            <a:r>
              <a:rPr lang="en-US" dirty="0" smtClean="0"/>
              <a:t> LM.  </a:t>
            </a:r>
            <a:r>
              <a:rPr lang="en-US" u="sng" dirty="0" err="1" smtClean="0"/>
              <a:t>Mifepristone</a:t>
            </a:r>
            <a:r>
              <a:rPr lang="en-US" u="sng" dirty="0" smtClean="0"/>
              <a:t> treatment of chronic central serous </a:t>
            </a:r>
            <a:r>
              <a:rPr lang="en-US" u="sng" dirty="0" err="1" smtClean="0"/>
              <a:t>chorioretinopathy</a:t>
            </a:r>
            <a:r>
              <a:rPr lang="en-US" dirty="0" smtClean="0"/>
              <a:t>.  Retina. 2007 Jan;27(1):119-22. </a:t>
            </a:r>
          </a:p>
          <a:p>
            <a:r>
              <a:rPr lang="en-US" dirty="0" smtClean="0"/>
              <a:t>Nielsen JS, </a:t>
            </a:r>
            <a:r>
              <a:rPr lang="en-US" dirty="0" err="1" smtClean="0"/>
              <a:t>Jampol</a:t>
            </a:r>
            <a:r>
              <a:rPr lang="en-US" dirty="0" smtClean="0"/>
              <a:t> LM.  </a:t>
            </a:r>
            <a:r>
              <a:rPr lang="en-US" u="sng" dirty="0" smtClean="0"/>
              <a:t>Oral </a:t>
            </a:r>
            <a:r>
              <a:rPr lang="en-US" u="sng" dirty="0" err="1" smtClean="0"/>
              <a:t>mifepristone</a:t>
            </a:r>
            <a:r>
              <a:rPr lang="en-US" u="sng" dirty="0" smtClean="0"/>
              <a:t> for chronic central serous </a:t>
            </a:r>
            <a:r>
              <a:rPr lang="en-US" u="sng" dirty="0" err="1" smtClean="0"/>
              <a:t>chorioretinopathy</a:t>
            </a:r>
            <a:r>
              <a:rPr lang="en-US" dirty="0" smtClean="0"/>
              <a:t>. Retina. 2011 Oct;31(9):1928-36.</a:t>
            </a:r>
          </a:p>
          <a:p>
            <a:r>
              <a:rPr lang="en-US" dirty="0" smtClean="0"/>
              <a:t>Ross A, Ross AH, Mohamed Q.  </a:t>
            </a:r>
            <a:r>
              <a:rPr lang="en-US" u="sng" dirty="0" smtClean="0"/>
              <a:t>Review and update of central serous </a:t>
            </a:r>
            <a:r>
              <a:rPr lang="en-US" u="sng" dirty="0" err="1" smtClean="0"/>
              <a:t>chorioretinopathy</a:t>
            </a:r>
            <a:r>
              <a:rPr lang="en-US" dirty="0" smtClean="0"/>
              <a:t>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Ophthalmol</a:t>
            </a:r>
            <a:r>
              <a:rPr lang="en-US" dirty="0" smtClean="0"/>
              <a:t>. 2011 May;22(3):166-73. Review.</a:t>
            </a:r>
          </a:p>
          <a:p>
            <a:r>
              <a:rPr lang="en-US" dirty="0" smtClean="0"/>
              <a:t>Shah SP, Desai CK, Desai MK, </a:t>
            </a:r>
            <a:r>
              <a:rPr lang="en-US" dirty="0" err="1" smtClean="0"/>
              <a:t>Dikshit</a:t>
            </a:r>
            <a:r>
              <a:rPr lang="en-US" dirty="0" smtClean="0"/>
              <a:t> RK.  Indian </a:t>
            </a:r>
            <a:r>
              <a:rPr lang="en-US" u="sng" dirty="0" smtClean="0"/>
              <a:t>Steroid-induced central serous retinopathy.</a:t>
            </a:r>
            <a:r>
              <a:rPr lang="en-US" dirty="0" smtClean="0"/>
              <a:t>  J </a:t>
            </a:r>
            <a:r>
              <a:rPr lang="en-US" dirty="0" err="1" smtClean="0"/>
              <a:t>Pharmacol</a:t>
            </a:r>
            <a:r>
              <a:rPr lang="en-US" dirty="0" smtClean="0"/>
              <a:t>. 2011 Sep;43(5):607-8.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twalentiii@gmail.com</a:t>
            </a:r>
          </a:p>
          <a:p>
            <a:r>
              <a:rPr lang="en-US" dirty="0" smtClean="0"/>
              <a:t>Thomas.Walent@va.gov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Serous </a:t>
            </a:r>
            <a:br>
              <a:rPr lang="en-US" dirty="0" smtClean="0"/>
            </a:br>
            <a:r>
              <a:rPr lang="en-US" dirty="0" err="1" smtClean="0"/>
              <a:t>Chorioretinopathy</a:t>
            </a:r>
            <a:r>
              <a:rPr lang="en-US" dirty="0" smtClean="0"/>
              <a:t> (CSCR)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diagnosis: </a:t>
            </a:r>
          </a:p>
          <a:p>
            <a:pPr lvl="1"/>
            <a:r>
              <a:rPr lang="en-US" dirty="0" smtClean="0"/>
              <a:t>OD: Chronic recurrent CSCR</a:t>
            </a:r>
          </a:p>
          <a:p>
            <a:pPr lvl="1"/>
            <a:r>
              <a:rPr lang="en-US" dirty="0" smtClean="0"/>
              <a:t>OS: Chronic resolving CSCR</a:t>
            </a:r>
          </a:p>
          <a:p>
            <a:r>
              <a:rPr lang="en-US" dirty="0" smtClean="0"/>
              <a:t>What DO we know about CSCR?</a:t>
            </a:r>
          </a:p>
          <a:p>
            <a:r>
              <a:rPr lang="en-US" dirty="0" smtClean="0"/>
              <a:t>What do we NOT know about CSCR?</a:t>
            </a:r>
          </a:p>
          <a:p>
            <a:r>
              <a:rPr lang="en-US" dirty="0" smtClean="0"/>
              <a:t>Is there anything that can be done to help our pt?</a:t>
            </a:r>
          </a:p>
          <a:p>
            <a:pPr lvl="1"/>
            <a:r>
              <a:rPr lang="en-US" dirty="0" smtClean="0"/>
              <a:t>Diagnostic tools</a:t>
            </a:r>
          </a:p>
          <a:p>
            <a:pPr lvl="1"/>
            <a:r>
              <a:rPr lang="en-US" dirty="0" err="1" smtClean="0"/>
              <a:t>Pathophysiology</a:t>
            </a:r>
            <a:endParaRPr lang="en-US" dirty="0" smtClean="0"/>
          </a:p>
          <a:p>
            <a:pPr lvl="1"/>
            <a:r>
              <a:rPr lang="en-US" dirty="0" smtClean="0"/>
              <a:t>Potential treatments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</a:t>
            </a:r>
            <a:r>
              <a:rPr lang="en-US" dirty="0"/>
              <a:t>S</a:t>
            </a:r>
            <a:r>
              <a:rPr lang="en-US" dirty="0" smtClean="0"/>
              <a:t>erous </a:t>
            </a:r>
            <a:r>
              <a:rPr lang="en-US" dirty="0" err="1" smtClean="0"/>
              <a:t>Chorioretinopathy</a:t>
            </a:r>
            <a:r>
              <a:rPr lang="en-US" dirty="0" smtClean="0"/>
              <a:t> (CSCR) – </a:t>
            </a:r>
          </a:p>
          <a:p>
            <a:pPr lvl="1"/>
            <a:r>
              <a:rPr lang="en-US" dirty="0" err="1" smtClean="0"/>
              <a:t>Exudative</a:t>
            </a:r>
            <a:r>
              <a:rPr lang="en-US" dirty="0" smtClean="0"/>
              <a:t> </a:t>
            </a:r>
            <a:r>
              <a:rPr lang="en-US" dirty="0" err="1" smtClean="0"/>
              <a:t>chorioretinopathy</a:t>
            </a:r>
            <a:r>
              <a:rPr lang="en-US" dirty="0" smtClean="0"/>
              <a:t> characterized by a serous </a:t>
            </a:r>
            <a:r>
              <a:rPr lang="en-US" dirty="0" err="1" smtClean="0"/>
              <a:t>neurosensory</a:t>
            </a:r>
            <a:r>
              <a:rPr lang="en-US" dirty="0" smtClean="0"/>
              <a:t> retinal detachment (RD) with or without an associated detachment of the retinal pigment epithelium (RPE).</a:t>
            </a:r>
          </a:p>
          <a:p>
            <a:pPr lvl="2"/>
            <a:r>
              <a:rPr lang="en-US" dirty="0" smtClean="0"/>
              <a:t>Retinopathy misnomer, actually </a:t>
            </a:r>
            <a:r>
              <a:rPr lang="en-US" dirty="0" err="1" smtClean="0"/>
              <a:t>choroidopathy</a:t>
            </a:r>
            <a:endParaRPr lang="en-US" dirty="0" smtClean="0"/>
          </a:p>
          <a:p>
            <a:pPr lvl="1"/>
            <a:r>
              <a:rPr lang="en-US" dirty="0" smtClean="0"/>
              <a:t>Fourth most common “retinopathy” after:</a:t>
            </a:r>
          </a:p>
          <a:p>
            <a:pPr lvl="2"/>
            <a:r>
              <a:rPr lang="en-US" dirty="0" smtClean="0"/>
              <a:t>Age Related Macular Degeneration (ARMD, AMD)</a:t>
            </a:r>
          </a:p>
          <a:p>
            <a:pPr lvl="2"/>
            <a:r>
              <a:rPr lang="en-US" dirty="0" smtClean="0"/>
              <a:t>Diabetic Retinopathy (NPDR/PDR)</a:t>
            </a:r>
          </a:p>
          <a:p>
            <a:pPr lvl="2"/>
            <a:r>
              <a:rPr lang="en-US" dirty="0" smtClean="0"/>
              <a:t>Branch Retinal Vein Occlusion (BRVO)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cases are seen between ages of 20 – 50 yrs</a:t>
            </a:r>
          </a:p>
          <a:p>
            <a:pPr lvl="1"/>
            <a:r>
              <a:rPr lang="en-US" dirty="0" smtClean="0"/>
              <a:t>Mean age 41</a:t>
            </a:r>
          </a:p>
          <a:p>
            <a:pPr lvl="2"/>
            <a:r>
              <a:rPr lang="en-US" dirty="0" smtClean="0"/>
              <a:t>Pts older than 50 had bilateral disease, systemic HTN, and exposure to corticosteroids</a:t>
            </a:r>
          </a:p>
          <a:p>
            <a:r>
              <a:rPr lang="en-US" dirty="0" smtClean="0"/>
              <a:t>Men : Women = 6:1</a:t>
            </a:r>
          </a:p>
          <a:p>
            <a:r>
              <a:rPr lang="en-US" dirty="0" smtClean="0"/>
              <a:t>More commonly seen in Asians and Whites</a:t>
            </a:r>
          </a:p>
          <a:p>
            <a:pPr lvl="1"/>
            <a:r>
              <a:rPr lang="en-US" dirty="0" smtClean="0"/>
              <a:t>However CSCR tends to be more aggressive African Americans </a:t>
            </a:r>
            <a:r>
              <a:rPr lang="en-US" dirty="0" smtClean="0">
                <a:sym typeface="Wingdings" pitchFamily="2" charset="2"/>
              </a:rPr>
              <a:t> greater sympathetic activity</a:t>
            </a:r>
            <a:endParaRPr lang="en-US" dirty="0" smtClean="0"/>
          </a:p>
          <a:p>
            <a:r>
              <a:rPr lang="en-US" dirty="0" smtClean="0"/>
              <a:t>Various systemic associations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Hormones and Physiological Anxiety</a:t>
            </a:r>
          </a:p>
          <a:p>
            <a:pPr lvl="1"/>
            <a:r>
              <a:rPr lang="en-US" dirty="0" smtClean="0"/>
              <a:t>Endogenous Corticosteroids and Epinephrine</a:t>
            </a:r>
          </a:p>
          <a:p>
            <a:r>
              <a:rPr lang="en-US" dirty="0" smtClean="0"/>
              <a:t>*Type A Personalities*</a:t>
            </a:r>
          </a:p>
          <a:p>
            <a:r>
              <a:rPr lang="en-US" dirty="0" smtClean="0"/>
              <a:t>Exogenous </a:t>
            </a:r>
            <a:r>
              <a:rPr lang="en-US" dirty="0" err="1" smtClean="0"/>
              <a:t>glucocorticoid</a:t>
            </a:r>
            <a:r>
              <a:rPr lang="en-US" dirty="0" smtClean="0"/>
              <a:t> administration </a:t>
            </a:r>
          </a:p>
          <a:p>
            <a:r>
              <a:rPr lang="en-US" dirty="0" smtClean="0"/>
              <a:t>Untreated high blood pressure</a:t>
            </a:r>
          </a:p>
          <a:p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Due to </a:t>
            </a:r>
            <a:r>
              <a:rPr lang="en-US" dirty="0" err="1" smtClean="0"/>
              <a:t>neuroendocrine</a:t>
            </a:r>
            <a:r>
              <a:rPr lang="en-US" dirty="0" smtClean="0"/>
              <a:t> and hemodynamic changes with increase in stress and anxiety</a:t>
            </a:r>
          </a:p>
          <a:p>
            <a:r>
              <a:rPr lang="en-US" dirty="0" err="1" smtClean="0"/>
              <a:t>Sildenafil</a:t>
            </a:r>
            <a:r>
              <a:rPr lang="en-US" dirty="0" smtClean="0"/>
              <a:t> (Viagra)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levels of stress and anxiety hormones – endogenous, serum and urinary</a:t>
            </a:r>
          </a:p>
          <a:p>
            <a:pPr lvl="1"/>
            <a:r>
              <a:rPr lang="en-US" dirty="0" smtClean="0"/>
              <a:t>Corticosteroids - </a:t>
            </a:r>
            <a:r>
              <a:rPr lang="en-US" dirty="0" err="1" smtClean="0"/>
              <a:t>cortisol</a:t>
            </a:r>
            <a:endParaRPr lang="en-US" dirty="0" smtClean="0"/>
          </a:p>
          <a:p>
            <a:pPr lvl="2"/>
            <a:r>
              <a:rPr lang="en-US" dirty="0" smtClean="0"/>
              <a:t>Cushing’s Syndrome – 5%</a:t>
            </a:r>
          </a:p>
          <a:p>
            <a:pPr lvl="1"/>
            <a:r>
              <a:rPr lang="en-US" dirty="0" smtClean="0"/>
              <a:t>Epinephrine</a:t>
            </a:r>
          </a:p>
          <a:p>
            <a:pPr lvl="2"/>
            <a:r>
              <a:rPr lang="en-US" dirty="0" smtClean="0"/>
              <a:t>Obstructive Sleep Apnea</a:t>
            </a:r>
          </a:p>
          <a:p>
            <a:pPr lvl="2"/>
            <a:r>
              <a:rPr lang="en-US" dirty="0" smtClean="0"/>
              <a:t>Systemic HTN</a:t>
            </a:r>
          </a:p>
          <a:p>
            <a:pPr lvl="1"/>
            <a:r>
              <a:rPr lang="en-US" dirty="0" smtClean="0"/>
              <a:t>Type A Personality – quickness to anger, competiveness, need to be in control</a:t>
            </a:r>
          </a:p>
          <a:p>
            <a:pPr lvl="2"/>
            <a:r>
              <a:rPr lang="en-US" dirty="0" smtClean="0"/>
              <a:t>Earliest indentified </a:t>
            </a:r>
          </a:p>
          <a:p>
            <a:pPr lvl="2"/>
            <a:r>
              <a:rPr lang="en-US" dirty="0" smtClean="0"/>
              <a:t>Most recognized risk factor</a:t>
            </a:r>
          </a:p>
          <a:p>
            <a:pPr lvl="2"/>
            <a:r>
              <a:rPr lang="en-US" dirty="0" smtClean="0"/>
              <a:t>40x </a:t>
            </a:r>
            <a:r>
              <a:rPr lang="en-US" dirty="0" err="1" smtClean="0"/>
              <a:t>cortisol</a:t>
            </a:r>
            <a:r>
              <a:rPr lang="en-US" dirty="0" smtClean="0"/>
              <a:t>, 4x epinephrine with increase HTN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Exogenous corticosteroids</a:t>
            </a:r>
          </a:p>
          <a:p>
            <a:pPr lvl="1"/>
            <a:r>
              <a:rPr lang="en-US" dirty="0" smtClean="0"/>
              <a:t>Administered intramuscularly, topically, inhaled, </a:t>
            </a:r>
            <a:r>
              <a:rPr lang="en-US" dirty="0" err="1" smtClean="0"/>
              <a:t>intraocularly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Related conditions: asthma, autoimmune disorders, dermatological conditions, allergic rhinitis, degenerative disc disease requiring epidural steroids, organ transplant pts, macular edema, etc…</a:t>
            </a:r>
          </a:p>
          <a:p>
            <a:pPr lvl="2"/>
            <a:r>
              <a:rPr lang="en-US" dirty="0" smtClean="0"/>
              <a:t>Single dose of </a:t>
            </a:r>
            <a:r>
              <a:rPr lang="en-US" dirty="0" err="1" smtClean="0"/>
              <a:t>Kenelog</a:t>
            </a:r>
            <a:r>
              <a:rPr lang="en-US" dirty="0" smtClean="0"/>
              <a:t> for </a:t>
            </a:r>
            <a:r>
              <a:rPr lang="en-US" dirty="0" err="1" smtClean="0"/>
              <a:t>tx</a:t>
            </a:r>
            <a:r>
              <a:rPr lang="en-US" dirty="0" smtClean="0"/>
              <a:t>  macular edema BRVO</a:t>
            </a:r>
          </a:p>
          <a:p>
            <a:pPr lvl="1"/>
            <a:r>
              <a:rPr lang="en-US" dirty="0" smtClean="0"/>
              <a:t>52% of pts with CSCR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1266</TotalTime>
  <Words>2275</Words>
  <Application>Microsoft Office PowerPoint</Application>
  <PresentationFormat>On-screen Show (4:3)</PresentationFormat>
  <Paragraphs>307</Paragraphs>
  <Slides>38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Update on the Pathogenesis and Treatment of CSCR</vt:lpstr>
      <vt:lpstr>Case History</vt:lpstr>
      <vt:lpstr>PowerPoint Presentation</vt:lpstr>
      <vt:lpstr>Central Serous  Chorioretinopathy (CSCR)</vt:lpstr>
      <vt:lpstr>What we do know…</vt:lpstr>
      <vt:lpstr>Demographics</vt:lpstr>
      <vt:lpstr>Systemic Associations</vt:lpstr>
      <vt:lpstr>PowerPoint Presentation</vt:lpstr>
      <vt:lpstr>PowerPoint Presentation</vt:lpstr>
      <vt:lpstr>Classifications</vt:lpstr>
      <vt:lpstr>Clinical Presentation</vt:lpstr>
      <vt:lpstr>PowerPoint Presentation</vt:lpstr>
      <vt:lpstr>Differential Diagnosis</vt:lpstr>
      <vt:lpstr>What We Do Not Know</vt:lpstr>
      <vt:lpstr>Choroidal Dysfunction Theory</vt:lpstr>
      <vt:lpstr>RPE Dysfunction Theory</vt:lpstr>
      <vt:lpstr>PowerPoint Presentation</vt:lpstr>
      <vt:lpstr>Imaging</vt:lpstr>
      <vt:lpstr>PowerPoint Presentation</vt:lpstr>
      <vt:lpstr>Imaging</vt:lpstr>
      <vt:lpstr>PowerPoint Presentation</vt:lpstr>
      <vt:lpstr>Imaging</vt:lpstr>
      <vt:lpstr>Imaging</vt:lpstr>
      <vt:lpstr>PowerPoint Presentation</vt:lpstr>
      <vt:lpstr>PowerPoint Presentation</vt:lpstr>
      <vt:lpstr>Treatment Options</vt:lpstr>
      <vt:lpstr>Treatment Options</vt:lpstr>
      <vt:lpstr>Treatment Options</vt:lpstr>
      <vt:lpstr>PowerPoint Presentation</vt:lpstr>
      <vt:lpstr>Treatment Options</vt:lpstr>
      <vt:lpstr>Treatment Options</vt:lpstr>
      <vt:lpstr>Treatment Options</vt:lpstr>
      <vt:lpstr>Treatment Options</vt:lpstr>
      <vt:lpstr>Treatment Options</vt:lpstr>
      <vt:lpstr>Conclusion</vt:lpstr>
      <vt:lpstr>PowerPoint Presentation</vt:lpstr>
      <vt:lpstr>PowerPoint Presentation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Pathogeneis and Treament of CSCR</dc:title>
  <dc:creator>Tom Walent</dc:creator>
  <cp:lastModifiedBy>Reck, Joseph A.</cp:lastModifiedBy>
  <cp:revision>86</cp:revision>
  <dcterms:created xsi:type="dcterms:W3CDTF">2012-03-25T22:34:27Z</dcterms:created>
  <dcterms:modified xsi:type="dcterms:W3CDTF">2013-07-31T18:25:00Z</dcterms:modified>
</cp:coreProperties>
</file>